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7" r:id="rId4"/>
    <p:sldId id="268" r:id="rId5"/>
    <p:sldId id="258" r:id="rId6"/>
    <p:sldId id="259" r:id="rId7"/>
    <p:sldId id="265" r:id="rId8"/>
    <p:sldId id="269" r:id="rId9"/>
    <p:sldId id="270" r:id="rId10"/>
    <p:sldId id="261" r:id="rId11"/>
    <p:sldId id="271" r:id="rId12"/>
    <p:sldId id="264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00000"/>
    <a:srgbClr val="6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00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B278-008C-434F-824F-62EA9F0F86C8}" type="datetimeFigureOut">
              <a:rPr lang="es-MX" smtClean="0"/>
              <a:pPr/>
              <a:t>05/02/2014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57A4-D571-4209-8235-46D9184D1F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B278-008C-434F-824F-62EA9F0F86C8}" type="datetimeFigureOut">
              <a:rPr lang="es-MX" smtClean="0"/>
              <a:pPr/>
              <a:t>05/02/2014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57A4-D571-4209-8235-46D9184D1F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B278-008C-434F-824F-62EA9F0F86C8}" type="datetimeFigureOut">
              <a:rPr lang="es-MX" smtClean="0"/>
              <a:pPr/>
              <a:t>05/02/2014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57A4-D571-4209-8235-46D9184D1F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B278-008C-434F-824F-62EA9F0F86C8}" type="datetimeFigureOut">
              <a:rPr lang="es-MX" smtClean="0"/>
              <a:pPr/>
              <a:t>05/02/2014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57A4-D571-4209-8235-46D9184D1F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B278-008C-434F-824F-62EA9F0F86C8}" type="datetimeFigureOut">
              <a:rPr lang="es-MX" smtClean="0"/>
              <a:pPr/>
              <a:t>05/02/2014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57A4-D571-4209-8235-46D9184D1F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B278-008C-434F-824F-62EA9F0F86C8}" type="datetimeFigureOut">
              <a:rPr lang="es-MX" smtClean="0"/>
              <a:pPr/>
              <a:t>05/02/2014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57A4-D571-4209-8235-46D9184D1F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B278-008C-434F-824F-62EA9F0F86C8}" type="datetimeFigureOut">
              <a:rPr lang="es-MX" smtClean="0"/>
              <a:pPr/>
              <a:t>05/02/2014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57A4-D571-4209-8235-46D9184D1F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B278-008C-434F-824F-62EA9F0F86C8}" type="datetimeFigureOut">
              <a:rPr lang="es-MX" smtClean="0"/>
              <a:pPr/>
              <a:t>05/02/2014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57A4-D571-4209-8235-46D9184D1F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B278-008C-434F-824F-62EA9F0F86C8}" type="datetimeFigureOut">
              <a:rPr lang="es-MX" smtClean="0"/>
              <a:pPr/>
              <a:t>05/02/2014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57A4-D571-4209-8235-46D9184D1F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B278-008C-434F-824F-62EA9F0F86C8}" type="datetimeFigureOut">
              <a:rPr lang="es-MX" smtClean="0"/>
              <a:pPr/>
              <a:t>05/02/2014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57A4-D571-4209-8235-46D9184D1F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B278-008C-434F-824F-62EA9F0F86C8}" type="datetimeFigureOut">
              <a:rPr lang="es-MX" smtClean="0"/>
              <a:pPr/>
              <a:t>05/02/2014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57A4-D571-4209-8235-46D9184D1F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3B278-008C-434F-824F-62EA9F0F86C8}" type="datetimeFigureOut">
              <a:rPr lang="es-MX" smtClean="0"/>
              <a:pPr/>
              <a:t>05/02/2014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D57A4-D571-4209-8235-46D9184D1F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MX" dirty="0" smtClean="0">
                <a:solidFill>
                  <a:srgbClr val="C00000"/>
                </a:solidFill>
              </a:rPr>
              <a:t>	</a:t>
            </a:r>
          </a:p>
          <a:p>
            <a:pPr algn="ctr">
              <a:buNone/>
            </a:pPr>
            <a:endParaRPr lang="es-MX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s-MX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s-MX" b="1" dirty="0" smtClean="0">
                <a:solidFill>
                  <a:srgbClr val="6C0000"/>
                </a:solidFill>
              </a:rPr>
              <a:t>Requisitos para realizar el trámite de registro de título ante la Dirección General de Profesiones Federal y Estatal</a:t>
            </a:r>
          </a:p>
          <a:p>
            <a:pPr algn="ctr">
              <a:buNone/>
            </a:pPr>
            <a:endParaRPr lang="es-MX" b="1" dirty="0" smtClean="0">
              <a:solidFill>
                <a:srgbClr val="6C0000"/>
              </a:solidFill>
            </a:endParaRPr>
          </a:p>
          <a:p>
            <a:pPr algn="r">
              <a:buNone/>
            </a:pPr>
            <a:r>
              <a:rPr lang="es-MX" dirty="0" smtClean="0"/>
              <a:t>Departamento de Servicios Escolares</a:t>
            </a:r>
            <a:endParaRPr lang="es-MX" dirty="0"/>
          </a:p>
        </p:txBody>
      </p:sp>
      <p:pic>
        <p:nvPicPr>
          <p:cNvPr id="5" name="4 Imagen" descr="logo hueco utv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837" y="857232"/>
            <a:ext cx="3212327" cy="2066373"/>
          </a:xfrm>
          <a:prstGeom prst="rect">
            <a:avLst/>
          </a:prstGeom>
        </p:spPr>
      </p:pic>
      <p:sp>
        <p:nvSpPr>
          <p:cNvPr id="7" name="6 Medio marco"/>
          <p:cNvSpPr/>
          <p:nvPr/>
        </p:nvSpPr>
        <p:spPr>
          <a:xfrm>
            <a:off x="142844" y="142852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7 Medio marco"/>
          <p:cNvSpPr/>
          <p:nvPr/>
        </p:nvSpPr>
        <p:spPr>
          <a:xfrm rot="10800000">
            <a:off x="8072462" y="5786453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Entrega de requisitos </a:t>
            </a:r>
            <a:r>
              <a:rPr lang="es-MX" sz="1800" dirty="0" smtClean="0">
                <a:solidFill>
                  <a:srgbClr val="6C0000"/>
                </a:solidFill>
              </a:rPr>
              <a:t>(fotografías, solicitudes y folders)</a:t>
            </a:r>
            <a:br>
              <a:rPr lang="es-MX" sz="1800" dirty="0" smtClean="0">
                <a:solidFill>
                  <a:srgbClr val="6C0000"/>
                </a:solidFill>
              </a:rPr>
            </a:br>
            <a:r>
              <a:rPr lang="es-MX" sz="1800" u="sng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única fecha y hora, solo se recibirán requisitos completos y llenados correctamente</a:t>
            </a:r>
            <a:endParaRPr lang="es-MX" sz="3100" u="sng" dirty="0">
              <a:uFill>
                <a:solidFill>
                  <a:schemeClr val="accent6">
                    <a:lumMod val="75000"/>
                  </a:schemeClr>
                </a:solidFill>
              </a:u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41148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857256"/>
                <a:gridCol w="21145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Grupo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Horario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MX" dirty="0" smtClean="0"/>
                        <a:t>Mecánica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10/03/2014 de</a:t>
                      </a:r>
                      <a:r>
                        <a:rPr lang="es-MX" sz="1200" baseline="0" dirty="0" smtClean="0"/>
                        <a:t> </a:t>
                      </a:r>
                      <a:r>
                        <a:rPr lang="es-MX" sz="1200" dirty="0" smtClean="0"/>
                        <a:t>9:00 a 10</a:t>
                      </a:r>
                      <a:r>
                        <a:rPr lang="es-MX" sz="1200" baseline="0" dirty="0" smtClean="0"/>
                        <a:t>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10/03/2014 de</a:t>
                      </a:r>
                      <a:r>
                        <a:rPr lang="es-MX" sz="1200" baseline="0" dirty="0" smtClean="0"/>
                        <a:t> 10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11:00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Administración</a:t>
                      </a:r>
                      <a:endParaRPr lang="es-MX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10/03/2014 de</a:t>
                      </a:r>
                      <a:r>
                        <a:rPr lang="es-MX" sz="1200" baseline="0" dirty="0" smtClean="0"/>
                        <a:t> 11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12:00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10/03/2014 de</a:t>
                      </a:r>
                      <a:r>
                        <a:rPr lang="es-MX" sz="1200" baseline="0" dirty="0" smtClean="0"/>
                        <a:t> 12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13:00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10/03/2014 de</a:t>
                      </a:r>
                      <a:r>
                        <a:rPr lang="es-MX" sz="1200" baseline="0" dirty="0" smtClean="0"/>
                        <a:t> 14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15:00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10/03/2014 de</a:t>
                      </a:r>
                      <a:r>
                        <a:rPr lang="es-MX" sz="1200" baseline="0" dirty="0" smtClean="0"/>
                        <a:t> 15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16:00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10/03/2014 de</a:t>
                      </a:r>
                      <a:r>
                        <a:rPr lang="es-MX" sz="1200" baseline="0" dirty="0" smtClean="0"/>
                        <a:t> 16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17:00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Turismo</a:t>
                      </a:r>
                      <a:endParaRPr lang="es-MX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11/03/2014 de</a:t>
                      </a:r>
                      <a:r>
                        <a:rPr lang="es-MX" sz="1200" baseline="0" dirty="0" smtClean="0"/>
                        <a:t> </a:t>
                      </a:r>
                      <a:r>
                        <a:rPr lang="es-MX" sz="1200" dirty="0" smtClean="0"/>
                        <a:t>9:00 a 10</a:t>
                      </a:r>
                      <a:r>
                        <a:rPr lang="es-MX" sz="1200" baseline="0" dirty="0" smtClean="0"/>
                        <a:t>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11/03/2014 de</a:t>
                      </a:r>
                      <a:r>
                        <a:rPr lang="es-MX" sz="1200" baseline="0" dirty="0" smtClean="0"/>
                        <a:t> 10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11:00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11/03/2014 de</a:t>
                      </a:r>
                      <a:r>
                        <a:rPr lang="es-MX" sz="1200" baseline="0" dirty="0" smtClean="0"/>
                        <a:t> 11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12:00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Gastronomía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11/03/2014 de</a:t>
                      </a:r>
                      <a:r>
                        <a:rPr lang="es-MX" sz="1200" baseline="0" dirty="0" smtClean="0"/>
                        <a:t> 12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13:00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11/03/2014 de</a:t>
                      </a:r>
                      <a:r>
                        <a:rPr lang="es-MX" sz="1200" baseline="0" dirty="0" smtClean="0"/>
                        <a:t> 14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15:00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Energías</a:t>
                      </a:r>
                      <a:r>
                        <a:rPr lang="es-MX" sz="1600" baseline="0" dirty="0" smtClean="0"/>
                        <a:t> R.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11/03/2014 de</a:t>
                      </a:r>
                      <a:r>
                        <a:rPr lang="es-MX" sz="1200" baseline="0" dirty="0" smtClean="0"/>
                        <a:t> 15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16:00</a:t>
                      </a:r>
                      <a:endParaRPr lang="es-MX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6 Marcador de contenido"/>
          <p:cNvGraphicFramePr>
            <a:graphicFrameLocks/>
          </p:cNvGraphicFramePr>
          <p:nvPr/>
        </p:nvGraphicFramePr>
        <p:xfrm>
          <a:off x="4614834" y="1500174"/>
          <a:ext cx="41148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612"/>
                <a:gridCol w="785818"/>
                <a:gridCol w="21573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Grupo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Horario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TIC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11/03/2014 de</a:t>
                      </a:r>
                      <a:r>
                        <a:rPr lang="es-MX" sz="1200" baseline="0" dirty="0" smtClean="0"/>
                        <a:t> 16:</a:t>
                      </a:r>
                      <a:r>
                        <a:rPr lang="es-MX" sz="1200" dirty="0" smtClean="0"/>
                        <a:t>00</a:t>
                      </a:r>
                      <a:r>
                        <a:rPr lang="es-MX" sz="1200" baseline="0" dirty="0" smtClean="0"/>
                        <a:t> a 17:00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12/03/2014 de</a:t>
                      </a:r>
                      <a:r>
                        <a:rPr lang="es-MX" sz="1200" baseline="0" dirty="0" smtClean="0"/>
                        <a:t> </a:t>
                      </a:r>
                      <a:r>
                        <a:rPr lang="es-MX" sz="1200" dirty="0" smtClean="0"/>
                        <a:t>9:00 a 10</a:t>
                      </a:r>
                      <a:r>
                        <a:rPr lang="es-MX" sz="1200" baseline="0" dirty="0" smtClean="0"/>
                        <a:t>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12/03/2014 de</a:t>
                      </a:r>
                      <a:r>
                        <a:rPr lang="es-MX" sz="1200" baseline="0" dirty="0" smtClean="0"/>
                        <a:t> 10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11:00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12/03/2014 de</a:t>
                      </a:r>
                      <a:r>
                        <a:rPr lang="es-MX" sz="1200" baseline="0" dirty="0" smtClean="0"/>
                        <a:t> 11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12:00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12/03/2014 de</a:t>
                      </a:r>
                      <a:r>
                        <a:rPr lang="es-MX" sz="1200" baseline="0" dirty="0" smtClean="0"/>
                        <a:t> 12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13:00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Mecatrónica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12/03/2014 de</a:t>
                      </a:r>
                      <a:r>
                        <a:rPr lang="es-MX" sz="1200" baseline="0" dirty="0" smtClean="0"/>
                        <a:t> 14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15:00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12/03/2014 de</a:t>
                      </a:r>
                      <a:r>
                        <a:rPr lang="es-MX" sz="1200" baseline="0" dirty="0" smtClean="0"/>
                        <a:t> 15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16:00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12/03/2014 de</a:t>
                      </a:r>
                      <a:r>
                        <a:rPr lang="es-MX" sz="1200" baseline="0" dirty="0" smtClean="0"/>
                        <a:t> 16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17:00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13/03/2014 de</a:t>
                      </a:r>
                      <a:r>
                        <a:rPr lang="es-MX" sz="1200" baseline="0" dirty="0" smtClean="0"/>
                        <a:t> </a:t>
                      </a:r>
                      <a:r>
                        <a:rPr lang="es-MX" sz="1200" dirty="0" smtClean="0"/>
                        <a:t>9:00 a 10</a:t>
                      </a:r>
                      <a:r>
                        <a:rPr lang="es-MX" sz="1200" baseline="0" dirty="0" smtClean="0"/>
                        <a:t>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 smtClean="0"/>
                        <a:t>Procesos Alimentarios</a:t>
                      </a:r>
                      <a:endParaRPr lang="es-MX" sz="15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13/03/2014 de</a:t>
                      </a:r>
                      <a:r>
                        <a:rPr lang="es-MX" sz="1200" baseline="0" dirty="0" smtClean="0"/>
                        <a:t> 10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11:00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13/03/2014 de</a:t>
                      </a:r>
                      <a:r>
                        <a:rPr lang="es-MX" sz="1200" baseline="0" dirty="0" smtClean="0"/>
                        <a:t> 11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12:00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13/03/2014 de</a:t>
                      </a:r>
                      <a:r>
                        <a:rPr lang="es-MX" sz="1200" baseline="0" dirty="0" smtClean="0"/>
                        <a:t> 12</a:t>
                      </a:r>
                      <a:r>
                        <a:rPr lang="es-MX" sz="1200" dirty="0" smtClean="0"/>
                        <a:t>:00</a:t>
                      </a:r>
                      <a:r>
                        <a:rPr lang="es-MX" sz="1200" baseline="0" dirty="0" smtClean="0"/>
                        <a:t> a 13:00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Acuicultura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15/03/2014 de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</a:rPr>
                        <a:t> 9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:00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</a:rPr>
                        <a:t> a 10:00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8 Medio marco"/>
          <p:cNvSpPr/>
          <p:nvPr/>
        </p:nvSpPr>
        <p:spPr>
          <a:xfrm>
            <a:off x="142844" y="142852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Pago de trámite de titulación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>
              <a:buNone/>
            </a:pPr>
            <a:r>
              <a:rPr lang="es-MX" dirty="0" smtClean="0"/>
              <a:t>Deberás realizarlo en el mes de septiembre en el área de caja de la Universidad una ves que concluyas la estadía y esta sea acreditada.</a:t>
            </a:r>
          </a:p>
          <a:p>
            <a:pPr marL="0"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Tarifas vigentes en 2014:</a:t>
            </a:r>
          </a:p>
          <a:p>
            <a:pPr lvl="1">
              <a:buFont typeface="Wingdings" pitchFamily="2" charset="2"/>
              <a:buChar char="ü"/>
            </a:pPr>
            <a:r>
              <a:rPr lang="es-MX" dirty="0" smtClean="0"/>
              <a:t>TSU: $1,810.00</a:t>
            </a:r>
          </a:p>
          <a:p>
            <a:pPr lvl="1">
              <a:buFont typeface="Wingdings" pitchFamily="2" charset="2"/>
              <a:buChar char="ü"/>
            </a:pPr>
            <a:r>
              <a:rPr lang="es-MX" dirty="0" smtClean="0"/>
              <a:t>LIC/ING Profesional: $1,810.00</a:t>
            </a:r>
          </a:p>
          <a:p>
            <a:pPr lvl="1">
              <a:buFont typeface="Wingdings" pitchFamily="2" charset="2"/>
              <a:buChar char="ü"/>
            </a:pPr>
            <a:r>
              <a:rPr lang="es-MX" dirty="0" smtClean="0"/>
              <a:t>LIC/ING: $2310.00</a:t>
            </a:r>
          </a:p>
          <a:p>
            <a:pPr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>
                <a:solidFill>
                  <a:srgbClr val="C00000"/>
                </a:solidFill>
              </a:rPr>
              <a:t>¡¡¡IMPORTANTE!!!</a:t>
            </a:r>
          </a:p>
          <a:p>
            <a:pPr marL="0" algn="ctr">
              <a:buNone/>
            </a:pPr>
            <a:r>
              <a:rPr lang="es-MX" dirty="0" smtClean="0">
                <a:solidFill>
                  <a:srgbClr val="C00000"/>
                </a:solidFill>
              </a:rPr>
              <a:t>Título que no este pagado en el mes de septiembre no se realizará, hasta que exista una generación con egreso.</a:t>
            </a:r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4" name="3 Medio marco"/>
          <p:cNvSpPr/>
          <p:nvPr/>
        </p:nvSpPr>
        <p:spPr>
          <a:xfrm>
            <a:off x="142844" y="142852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4 Medio marco"/>
          <p:cNvSpPr/>
          <p:nvPr/>
        </p:nvSpPr>
        <p:spPr>
          <a:xfrm rot="10800000">
            <a:off x="8072462" y="5786453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endParaRPr lang="es-MX" sz="4800" b="1" dirty="0" smtClean="0">
              <a:ln/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es-MX" sz="5400" b="1" dirty="0" smtClean="0">
                <a:ln/>
                <a:solidFill>
                  <a:schemeClr val="accent3"/>
                </a:solidFill>
              </a:rPr>
              <a:t>Gracias por tu atención</a:t>
            </a:r>
          </a:p>
        </p:txBody>
      </p:sp>
      <p:sp>
        <p:nvSpPr>
          <p:cNvPr id="5" name="4 Medio marco"/>
          <p:cNvSpPr/>
          <p:nvPr/>
        </p:nvSpPr>
        <p:spPr>
          <a:xfrm>
            <a:off x="142844" y="142852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5 Medio marco"/>
          <p:cNvSpPr/>
          <p:nvPr/>
        </p:nvSpPr>
        <p:spPr>
          <a:xfrm rot="10800000">
            <a:off x="8072462" y="5786453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s-MX" dirty="0" smtClean="0"/>
              <a:t>Una ves que concluyes la estadía y entregas tu memoria, cumpliendo con todos los requerimientos, el Departamento de Servicios Escolares elabora tus documentos por egreso y titulación de nivel TSU, Licenciatura/Ingeniería o de Licencia/Ingeniería Profesional, llevándolos para registro ante la Dirección General de Profesiones Federal y Estatal.</a:t>
            </a:r>
            <a:endParaRPr lang="es-MX" dirty="0"/>
          </a:p>
        </p:txBody>
      </p:sp>
      <p:sp>
        <p:nvSpPr>
          <p:cNvPr id="5" name="4 Medio marco"/>
          <p:cNvSpPr/>
          <p:nvPr/>
        </p:nvSpPr>
        <p:spPr>
          <a:xfrm>
            <a:off x="142844" y="142852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5 Medio marco"/>
          <p:cNvSpPr/>
          <p:nvPr/>
        </p:nvSpPr>
        <p:spPr>
          <a:xfrm rot="10800000">
            <a:off x="8072462" y="5786453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Requisitos de titulación</a:t>
            </a:r>
            <a:endParaRPr lang="es-MX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algn="just"/>
            <a:r>
              <a:rPr lang="es-MX" sz="2200" dirty="0" smtClean="0"/>
              <a:t>Acta de nacimiento</a:t>
            </a:r>
          </a:p>
          <a:p>
            <a:pPr marL="0" algn="just"/>
            <a:r>
              <a:rPr lang="es-MX" sz="2200" dirty="0" smtClean="0"/>
              <a:t>Certificado de bachillerato</a:t>
            </a:r>
          </a:p>
          <a:p>
            <a:pPr marL="0" algn="just"/>
            <a:r>
              <a:rPr lang="es-MX" sz="2200" dirty="0" smtClean="0"/>
              <a:t>Certificado de TSU </a:t>
            </a:r>
            <a:r>
              <a:rPr lang="es-MX" sz="1800" dirty="0" smtClean="0">
                <a:solidFill>
                  <a:srgbClr val="C00000"/>
                </a:solidFill>
              </a:rPr>
              <a:t>(aplica para LIC/ING y LIC/ING Profesional)</a:t>
            </a:r>
            <a:endParaRPr lang="es-MX" sz="2200" dirty="0" smtClean="0">
              <a:solidFill>
                <a:srgbClr val="C00000"/>
              </a:solidFill>
            </a:endParaRPr>
          </a:p>
          <a:p>
            <a:pPr marL="0" algn="just"/>
            <a:r>
              <a:rPr lang="es-MX" sz="2200" dirty="0" smtClean="0"/>
              <a:t>CURP </a:t>
            </a:r>
            <a:r>
              <a:rPr lang="es-MX" sz="1800" dirty="0" smtClean="0">
                <a:solidFill>
                  <a:srgbClr val="C00000"/>
                </a:solidFill>
              </a:rPr>
              <a:t>(solo copias)</a:t>
            </a:r>
            <a:endParaRPr lang="es-MX" sz="2200" dirty="0" smtClean="0">
              <a:solidFill>
                <a:srgbClr val="C00000"/>
              </a:solidFill>
            </a:endParaRPr>
          </a:p>
          <a:p>
            <a:pPr marL="0" algn="just"/>
            <a:r>
              <a:rPr lang="es-MX" sz="2200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Fotografías </a:t>
            </a:r>
          </a:p>
          <a:p>
            <a:pPr marL="0" algn="just"/>
            <a:r>
              <a:rPr lang="es-MX" sz="2200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Solicitud de registro de título y expedición de cédula profesional</a:t>
            </a:r>
          </a:p>
          <a:p>
            <a:pPr marL="0" algn="just"/>
            <a:r>
              <a:rPr lang="es-MX" sz="2200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Solicitud de registro de título profesional de Técnico Superior Universitario ó Licenciatura. </a:t>
            </a:r>
          </a:p>
          <a:p>
            <a:pPr marL="0" algn="just"/>
            <a:r>
              <a:rPr lang="es-MX" sz="2200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1 folder azul tamaño oficio</a:t>
            </a:r>
          </a:p>
          <a:p>
            <a:pPr marL="0" algn="just"/>
            <a:r>
              <a:rPr lang="es-MX" sz="2200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2 folder beige tamaño carta</a:t>
            </a:r>
          </a:p>
          <a:p>
            <a:pPr marL="0" algn="just"/>
            <a:r>
              <a:rPr lang="es-MX" sz="2200" dirty="0" smtClean="0"/>
              <a:t>Pago del titulo según la tarifa vigente </a:t>
            </a:r>
            <a:r>
              <a:rPr lang="es-MX" sz="1800" dirty="0" smtClean="0">
                <a:solidFill>
                  <a:srgbClr val="C00000"/>
                </a:solidFill>
              </a:rPr>
              <a:t>(se paga en caja a más tardar   un mes después de haber acreditado la estadía)</a:t>
            </a:r>
            <a:endParaRPr lang="es-MX" sz="2200" dirty="0" smtClean="0">
              <a:uFill>
                <a:solidFill>
                  <a:schemeClr val="accent6">
                    <a:lumMod val="75000"/>
                  </a:schemeClr>
                </a:solidFill>
              </a:uFill>
            </a:endParaRPr>
          </a:p>
        </p:txBody>
      </p:sp>
      <p:sp>
        <p:nvSpPr>
          <p:cNvPr id="7" name="6 Medio marco"/>
          <p:cNvSpPr/>
          <p:nvPr/>
        </p:nvSpPr>
        <p:spPr>
          <a:xfrm>
            <a:off x="142844" y="142852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7 Medio marco"/>
          <p:cNvSpPr/>
          <p:nvPr/>
        </p:nvSpPr>
        <p:spPr>
          <a:xfrm rot="10800000">
            <a:off x="8072462" y="5786453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Requisitos pendientes por entregar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algn="just"/>
            <a:r>
              <a:rPr lang="es-MX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Fotografías en blanco y negro, papel mate con retoque, fondo blanco y recientes</a:t>
            </a:r>
            <a:r>
              <a:rPr lang="es-MX" dirty="0" smtClean="0"/>
              <a:t> </a:t>
            </a:r>
            <a:r>
              <a:rPr lang="es-MX" sz="1600" dirty="0" smtClean="0">
                <a:solidFill>
                  <a:srgbClr val="C00000"/>
                </a:solidFill>
              </a:rPr>
              <a:t>(estudiantes de LIC/ING, </a:t>
            </a:r>
            <a:r>
              <a:rPr lang="es-MX" sz="1600" dirty="0" err="1" smtClean="0">
                <a:solidFill>
                  <a:srgbClr val="C00000"/>
                </a:solidFill>
              </a:rPr>
              <a:t>lIC</a:t>
            </a:r>
            <a:r>
              <a:rPr lang="es-MX" sz="1600" dirty="0" smtClean="0">
                <a:solidFill>
                  <a:srgbClr val="C00000"/>
                </a:solidFill>
              </a:rPr>
              <a:t>/ING Profesional no deben ser las mismas de TSU)</a:t>
            </a:r>
            <a:endParaRPr lang="es-MX" sz="2000" dirty="0" smtClean="0">
              <a:solidFill>
                <a:srgbClr val="C00000"/>
              </a:solidFill>
            </a:endParaRPr>
          </a:p>
          <a:p>
            <a:pPr marL="800100" lvl="2" algn="just">
              <a:buFont typeface="Wingdings" pitchFamily="2" charset="2"/>
              <a:buChar char="ü"/>
            </a:pPr>
            <a:r>
              <a:rPr lang="es-MX" sz="3200" dirty="0" smtClean="0"/>
              <a:t>2 tamaño título</a:t>
            </a:r>
          </a:p>
          <a:p>
            <a:pPr marL="800100" lvl="2" algn="just">
              <a:buFont typeface="Wingdings" pitchFamily="2" charset="2"/>
              <a:buChar char="ü"/>
            </a:pPr>
            <a:r>
              <a:rPr lang="es-MX" sz="3200" dirty="0" smtClean="0"/>
              <a:t>2 tamaño certificado</a:t>
            </a:r>
          </a:p>
          <a:p>
            <a:pPr marL="800100" lvl="2" algn="just">
              <a:buFont typeface="Wingdings" pitchFamily="2" charset="2"/>
              <a:buChar char="ü"/>
            </a:pPr>
            <a:r>
              <a:rPr lang="es-MX" sz="3200" dirty="0" smtClean="0"/>
              <a:t>12 tamaño infantil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1 folder azul tamaño oficio </a:t>
            </a:r>
          </a:p>
          <a:p>
            <a:pPr algn="just"/>
            <a:r>
              <a:rPr lang="es-MX" dirty="0" smtClean="0"/>
              <a:t>2 folder beige tamaño carta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Solicitud de registro de título y expedición de cédula profesional. </a:t>
            </a:r>
          </a:p>
          <a:p>
            <a:pPr algn="just"/>
            <a:r>
              <a:rPr lang="es-MX" dirty="0" smtClean="0"/>
              <a:t>Solicitud de registro de título profesional de Técnico Superior Universitario ó Licenciatura. </a:t>
            </a:r>
          </a:p>
          <a:p>
            <a:pPr algn="just">
              <a:buNone/>
            </a:pPr>
            <a:r>
              <a:rPr lang="es-MX" dirty="0" smtClean="0"/>
              <a:t>	</a:t>
            </a:r>
            <a:r>
              <a:rPr lang="es-MX" sz="1900" dirty="0" smtClean="0">
                <a:solidFill>
                  <a:srgbClr val="C00000"/>
                </a:solidFill>
              </a:rPr>
              <a:t>Las solicitudes deberán estar impresas en blanco y negro por ambos lados en la misma hoja, y ser llenadas con lapicero de tinta negra. (disponibles en el apartado de documentos de servicios escolares en la intranet)</a:t>
            </a:r>
          </a:p>
          <a:p>
            <a:pPr algn="just">
              <a:buNone/>
            </a:pPr>
            <a:endParaRPr lang="es-MX" sz="1900" dirty="0" smtClean="0">
              <a:solidFill>
                <a:srgbClr val="C00000"/>
              </a:solidFill>
            </a:endParaRPr>
          </a:p>
        </p:txBody>
      </p:sp>
      <p:sp>
        <p:nvSpPr>
          <p:cNvPr id="4" name="3 Cerrar llave"/>
          <p:cNvSpPr/>
          <p:nvPr/>
        </p:nvSpPr>
        <p:spPr>
          <a:xfrm>
            <a:off x="3500430" y="2285992"/>
            <a:ext cx="428628" cy="857256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 flipH="1">
            <a:off x="3929058" y="2357430"/>
            <a:ext cx="324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Al reverso de cada foto escribir tu número de matrícula</a:t>
            </a:r>
            <a:endParaRPr lang="es-MX" dirty="0"/>
          </a:p>
        </p:txBody>
      </p:sp>
      <p:sp>
        <p:nvSpPr>
          <p:cNvPr id="6" name="5 Cerrar llave"/>
          <p:cNvSpPr/>
          <p:nvPr/>
        </p:nvSpPr>
        <p:spPr>
          <a:xfrm>
            <a:off x="3857620" y="3571876"/>
            <a:ext cx="428628" cy="642942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 flipH="1">
            <a:off x="4286248" y="3300241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Al folder azul y 1 beige, escribirle en la pestaña tu nombre completo empezando por apellido paterno utilizar lapicero de tinta negra.</a:t>
            </a:r>
            <a:endParaRPr lang="es-MX" dirty="0"/>
          </a:p>
        </p:txBody>
      </p:sp>
      <p:sp>
        <p:nvSpPr>
          <p:cNvPr id="8" name="7 Medio marco"/>
          <p:cNvSpPr/>
          <p:nvPr/>
        </p:nvSpPr>
        <p:spPr>
          <a:xfrm>
            <a:off x="142844" y="142852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8 Medio marco"/>
          <p:cNvSpPr/>
          <p:nvPr/>
        </p:nvSpPr>
        <p:spPr>
          <a:xfrm rot="10800000">
            <a:off x="8072462" y="5786453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 smtClean="0"/>
              <a:t>Recomendaciones para la toma de fotografía</a:t>
            </a:r>
            <a:endParaRPr lang="es-MX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400" b="1" dirty="0" smtClean="0"/>
              <a:t>Hombres</a:t>
            </a:r>
          </a:p>
          <a:p>
            <a:pPr lvl="1" algn="just"/>
            <a:r>
              <a:rPr lang="es-MX" sz="2000" dirty="0" smtClean="0"/>
              <a:t>Utilizar ropa formal, saco y corbata. (No utilizar saco negro o blanco.)</a:t>
            </a:r>
          </a:p>
          <a:p>
            <a:pPr lvl="1" algn="just"/>
            <a:r>
              <a:rPr lang="es-MX" sz="2000" dirty="0" smtClean="0"/>
              <a:t>Acudir afeitados (sin barba)</a:t>
            </a:r>
          </a:p>
          <a:p>
            <a:pPr lvl="1" algn="just"/>
            <a:r>
              <a:rPr lang="es-MX" sz="2000" dirty="0" smtClean="0"/>
              <a:t>Cabello recortado</a:t>
            </a:r>
          </a:p>
          <a:p>
            <a:pPr lvl="1" algn="just"/>
            <a:r>
              <a:rPr lang="es-MX" sz="2000" dirty="0" smtClean="0"/>
              <a:t>Peinado libre de su elección, se tiene que apreciar la frente y las orejas.</a:t>
            </a:r>
          </a:p>
          <a:p>
            <a:pPr algn="just"/>
            <a:r>
              <a:rPr lang="es-MX" sz="2400" b="1" dirty="0" smtClean="0"/>
              <a:t>Mujeres</a:t>
            </a:r>
          </a:p>
          <a:p>
            <a:pPr lvl="1" algn="just"/>
            <a:r>
              <a:rPr lang="es-MX" sz="2000" dirty="0" smtClean="0"/>
              <a:t>Utilizar ropa clara y formar (No utilizar saco negro o blanco)</a:t>
            </a:r>
          </a:p>
          <a:p>
            <a:pPr lvl="1" algn="just"/>
            <a:r>
              <a:rPr lang="es-MX" sz="2000" dirty="0" smtClean="0"/>
              <a:t>Buena presentación (acudir debidamente maquilladas)</a:t>
            </a:r>
          </a:p>
          <a:p>
            <a:pPr lvl="1" algn="just"/>
            <a:r>
              <a:rPr lang="es-MX" sz="2000" dirty="0" smtClean="0"/>
              <a:t>Peinado libre de su elección, se tiene que apreciar la frente y las orejas. </a:t>
            </a:r>
          </a:p>
          <a:p>
            <a:pPr lvl="1" algn="just"/>
            <a:r>
              <a:rPr lang="es-MX" sz="2000" dirty="0" smtClean="0"/>
              <a:t>Pueden utilizar aretes pequeños que no salgan del contorno de la oreja.</a:t>
            </a:r>
            <a:endParaRPr lang="es-MX" sz="2000" dirty="0"/>
          </a:p>
        </p:txBody>
      </p:sp>
      <p:sp>
        <p:nvSpPr>
          <p:cNvPr id="5" name="4 Medio marco"/>
          <p:cNvSpPr/>
          <p:nvPr/>
        </p:nvSpPr>
        <p:spPr>
          <a:xfrm>
            <a:off x="142844" y="142852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5 Medio marco"/>
          <p:cNvSpPr/>
          <p:nvPr/>
        </p:nvSpPr>
        <p:spPr>
          <a:xfrm rot="10800000">
            <a:off x="8072462" y="5786453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60" y="667294"/>
            <a:ext cx="8858280" cy="55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Ejemplos de solicitudes</a:t>
            </a:r>
            <a:br>
              <a:rPr lang="es-MX" b="1" dirty="0" smtClean="0"/>
            </a:b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15" t="15381" r="976" b="9179"/>
          <a:stretch>
            <a:fillRect/>
          </a:stretch>
        </p:blipFill>
        <p:spPr bwMode="auto">
          <a:xfrm>
            <a:off x="106432" y="1000108"/>
            <a:ext cx="893113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515" t="15381" r="1563" b="12109"/>
          <a:stretch>
            <a:fillRect/>
          </a:stretch>
        </p:blipFill>
        <p:spPr bwMode="auto">
          <a:xfrm>
            <a:off x="0" y="634993"/>
            <a:ext cx="9144000" cy="558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b="1" dirty="0" smtClean="0"/>
              <a:t>Recomendaciones para el llenado de solicitudes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MX" dirty="0" smtClean="0"/>
              <a:t>Imprimir las solicitudes en blanco y negro por ambos lados en la misma hoja</a:t>
            </a:r>
          </a:p>
          <a:p>
            <a:pPr algn="just"/>
            <a:r>
              <a:rPr lang="es-MX" dirty="0" smtClean="0"/>
              <a:t>Solo llenar la información que viene escrita a mano</a:t>
            </a:r>
          </a:p>
          <a:p>
            <a:pPr algn="just"/>
            <a:r>
              <a:rPr lang="es-MX" dirty="0" smtClean="0"/>
              <a:t>Utilizar lapicero de tinta negra</a:t>
            </a:r>
          </a:p>
          <a:p>
            <a:pPr algn="just"/>
            <a:r>
              <a:rPr lang="es-MX" dirty="0" smtClean="0"/>
              <a:t>No se aceptaran solicitudes si les falta información o si presentan tachaduras o con corrector</a:t>
            </a:r>
          </a:p>
          <a:p>
            <a:pPr algn="just"/>
            <a:r>
              <a:rPr lang="es-MX" dirty="0" smtClean="0"/>
              <a:t>Pegar una foto infantil en cada solicitud</a:t>
            </a:r>
          </a:p>
          <a:p>
            <a:pPr algn="just"/>
            <a:r>
              <a:rPr lang="es-MX" dirty="0" smtClean="0"/>
              <a:t>Las solicitudes están disponibles en la intranet apartado de documentos de Servicios Escolares.</a:t>
            </a:r>
          </a:p>
          <a:p>
            <a:pPr algn="just">
              <a:buNone/>
            </a:pPr>
            <a:endParaRPr lang="es-MX" dirty="0"/>
          </a:p>
        </p:txBody>
      </p:sp>
      <p:sp>
        <p:nvSpPr>
          <p:cNvPr id="4" name="3 Medio marco"/>
          <p:cNvSpPr/>
          <p:nvPr/>
        </p:nvSpPr>
        <p:spPr>
          <a:xfrm>
            <a:off x="142844" y="142852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4 Medio marco"/>
          <p:cNvSpPr/>
          <p:nvPr/>
        </p:nvSpPr>
        <p:spPr>
          <a:xfrm rot="10800000">
            <a:off x="8072462" y="5786453"/>
            <a:ext cx="928694" cy="928694"/>
          </a:xfrm>
          <a:prstGeom prst="half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197</TotalTime>
  <Words>678</Words>
  <Application>Microsoft Office PowerPoint</Application>
  <PresentationFormat>Presentación en pantalla (4:3)</PresentationFormat>
  <Paragraphs>131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Requisitos de titulación</vt:lpstr>
      <vt:lpstr>Requisitos pendientes por entregar</vt:lpstr>
      <vt:lpstr>Recomendaciones para la toma de fotografía</vt:lpstr>
      <vt:lpstr>Diapositiva 6</vt:lpstr>
      <vt:lpstr>Ejemplos de solicitudes </vt:lpstr>
      <vt:lpstr>Diapositiva 8</vt:lpstr>
      <vt:lpstr>Recomendaciones para el llenado de solicitudes</vt:lpstr>
      <vt:lpstr>Entrega de requisitos (fotografías, solicitudes y folders) única fecha y hora, solo se recibirán requisitos completos y llenados correctamente</vt:lpstr>
      <vt:lpstr>Pago de trámite de titulación</vt:lpstr>
      <vt:lpstr>Diapositiva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sasa800227</dc:creator>
  <cp:lastModifiedBy>sasa800227</cp:lastModifiedBy>
  <cp:revision>118</cp:revision>
  <dcterms:created xsi:type="dcterms:W3CDTF">2013-10-31T14:25:28Z</dcterms:created>
  <dcterms:modified xsi:type="dcterms:W3CDTF">2014-02-05T20:49:55Z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